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44"/>
  </p:notesMasterIdLst>
  <p:sldIdLst>
    <p:sldId id="304" r:id="rId3"/>
    <p:sldId id="305" r:id="rId4"/>
    <p:sldId id="306" r:id="rId5"/>
    <p:sldId id="307" r:id="rId6"/>
    <p:sldId id="309" r:id="rId7"/>
    <p:sldId id="310" r:id="rId8"/>
    <p:sldId id="325" r:id="rId9"/>
    <p:sldId id="312" r:id="rId10"/>
    <p:sldId id="313" r:id="rId11"/>
    <p:sldId id="314" r:id="rId12"/>
    <p:sldId id="315" r:id="rId13"/>
    <p:sldId id="321" r:id="rId14"/>
    <p:sldId id="324" r:id="rId15"/>
    <p:sldId id="323" r:id="rId16"/>
    <p:sldId id="319" r:id="rId17"/>
    <p:sldId id="320" r:id="rId18"/>
    <p:sldId id="329" r:id="rId19"/>
    <p:sldId id="328" r:id="rId20"/>
    <p:sldId id="330" r:id="rId21"/>
    <p:sldId id="327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54" r:id="rId32"/>
    <p:sldId id="355" r:id="rId33"/>
    <p:sldId id="356" r:id="rId34"/>
    <p:sldId id="345" r:id="rId35"/>
    <p:sldId id="357" r:id="rId36"/>
    <p:sldId id="358" r:id="rId37"/>
    <p:sldId id="359" r:id="rId38"/>
    <p:sldId id="360" r:id="rId39"/>
    <p:sldId id="348" r:id="rId40"/>
    <p:sldId id="350" r:id="rId41"/>
    <p:sldId id="352" r:id="rId42"/>
    <p:sldId id="308" r:id="rId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FCF"/>
    <a:srgbClr val="FFC000"/>
    <a:srgbClr val="1A1E21"/>
    <a:srgbClr val="202427"/>
    <a:srgbClr val="23272A"/>
    <a:srgbClr val="66FFFF"/>
    <a:srgbClr val="00B050"/>
    <a:srgbClr val="00FFFF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6196" autoAdjust="0"/>
  </p:normalViewPr>
  <p:slideViewPr>
    <p:cSldViewPr>
      <p:cViewPr varScale="1">
        <p:scale>
          <a:sx n="150" d="100"/>
          <a:sy n="150" d="100"/>
        </p:scale>
        <p:origin x="624" y="120"/>
      </p:cViewPr>
      <p:guideLst>
        <p:guide orient="horz" pos="1620"/>
        <p:guide pos="2880"/>
        <p:guide orient="horz" pos="18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庭維 郭" userId="033b7ea52ee14244" providerId="LiveId" clId="{22C8E6E0-5DEA-4873-8AE8-8A4672462F40}"/>
    <pc:docChg chg="modSld">
      <pc:chgData name="庭維 郭" userId="033b7ea52ee14244" providerId="LiveId" clId="{22C8E6E0-5DEA-4873-8AE8-8A4672462F40}" dt="2021-10-14T07:54:36.755" v="0" actId="1076"/>
      <pc:docMkLst>
        <pc:docMk/>
      </pc:docMkLst>
      <pc:sldChg chg="modSp mod">
        <pc:chgData name="庭維 郭" userId="033b7ea52ee14244" providerId="LiveId" clId="{22C8E6E0-5DEA-4873-8AE8-8A4672462F40}" dt="2021-10-14T07:54:36.755" v="0" actId="1076"/>
        <pc:sldMkLst>
          <pc:docMk/>
          <pc:sldMk cId="3779417041" sldId="358"/>
        </pc:sldMkLst>
        <pc:spChg chg="mod">
          <ac:chgData name="庭維 郭" userId="033b7ea52ee14244" providerId="LiveId" clId="{22C8E6E0-5DEA-4873-8AE8-8A4672462F40}" dt="2021-10-14T07:54:36.755" v="0" actId="1076"/>
          <ac:spMkLst>
            <pc:docMk/>
            <pc:sldMk cId="3779417041" sldId="358"/>
            <ac:spMk id="6" creationId="{19A83086-B136-4164-96AB-C19873C11D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89311-B830-475E-80F1-E166C91F26E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94226-DCFC-4059-B351-D1AEFFD67F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 PPT 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074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0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  <p:sldLayoutId id="2147483675" r:id="rId17"/>
    <p:sldLayoutId id="214748367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MATLA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index.html" TargetMode="External"/><Relationship Id="rId2" Type="http://schemas.openxmlformats.org/officeDocument/2006/relationships/hyperlink" Target="http://mirlab.org/jang/books/matlabProgramming4beginn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65470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TW" altLang="en-US" dirty="0">
                <a:ea typeface="맑은 고딕" pitchFamily="50" charset="-127"/>
              </a:rPr>
              <a:t>線性代數 ─ </a:t>
            </a:r>
            <a:r>
              <a:rPr lang="en-US" altLang="zh-TW" dirty="0">
                <a:ea typeface="맑은 고딕" pitchFamily="50" charset="-127"/>
              </a:rPr>
              <a:t>MATLAB </a:t>
            </a:r>
            <a:r>
              <a:rPr lang="zh-TW" altLang="en-US" dirty="0">
                <a:ea typeface="맑은 고딕" pitchFamily="50" charset="-127"/>
              </a:rPr>
              <a:t>基本教學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TW" altLang="en-US" b="1" dirty="0"/>
              <a:t>測量</a:t>
            </a:r>
            <a:r>
              <a:rPr lang="en-US" altLang="zh-TW" b="1" dirty="0"/>
              <a:t>108</a:t>
            </a:r>
            <a:r>
              <a:rPr lang="zh-TW" altLang="en-US" b="1" dirty="0"/>
              <a:t> 凃嘉濠</a:t>
            </a:r>
            <a:endParaRPr lang="en-US" altLang="ko-K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04" y="216248"/>
            <a:ext cx="941472" cy="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矩陣索引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76EB37-2929-4F86-AFC5-EEA36E85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51" y="1648959"/>
            <a:ext cx="5070698" cy="27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特殊用途的矩陣</a:t>
            </a:r>
            <a:endParaRPr lang="en-US" altLang="zh-TW" sz="1800" dirty="0"/>
          </a:p>
          <a:p>
            <a:pPr algn="l"/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7B9DC3-F67B-4C9B-B676-5A48DDDF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849881"/>
            <a:ext cx="51339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3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2 * A + 1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3     5</a:t>
            </a:r>
          </a:p>
          <a:p>
            <a:pPr algn="l"/>
            <a:r>
              <a:rPr lang="fr-FR" altLang="zh-TW" sz="1800" dirty="0"/>
              <a:t>     7     9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80500" y="1851670"/>
                <a:ext cx="1350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0" y="1851670"/>
                <a:ext cx="1350370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+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3     5</a:t>
            </a:r>
          </a:p>
          <a:p>
            <a:pPr algn="l"/>
            <a:r>
              <a:rPr lang="fr-FR" altLang="zh-TW" sz="1800" dirty="0"/>
              <a:t>     7     5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-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-1    -1</a:t>
            </a:r>
          </a:p>
          <a:p>
            <a:pPr algn="l"/>
            <a:r>
              <a:rPr lang="fr-FR" altLang="zh-TW" sz="1800" dirty="0"/>
              <a:t>    -1     3</a:t>
            </a:r>
            <a:endParaRPr lang="zh-TW" altLang="en-US" sz="1800" dirty="0"/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*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10     5</a:t>
            </a:r>
          </a:p>
          <a:p>
            <a:pPr algn="l"/>
            <a:r>
              <a:rPr lang="fr-FR" altLang="zh-TW" sz="1800" dirty="0"/>
              <a:t>    22    13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1199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矩陣運算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.*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2     6</a:t>
            </a:r>
          </a:p>
          <a:p>
            <a:pPr algn="l"/>
            <a:r>
              <a:rPr lang="fr-FR" altLang="zh-TW" sz="1800" dirty="0"/>
              <a:t>    12     4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/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TW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FBA9F57-314F-4B18-ABD8-1E42F5E3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88" y="1851670"/>
                <a:ext cx="2573782" cy="5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./ B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0.5000    0.6667</a:t>
            </a:r>
          </a:p>
          <a:p>
            <a:pPr algn="l"/>
            <a:r>
              <a:rPr lang="fr-FR" altLang="zh-TW" sz="1800" dirty="0"/>
              <a:t>    0.7500    4.0000</a:t>
            </a:r>
            <a:endParaRPr lang="zh-TW" altLang="en-US" sz="1800" dirty="0"/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fr-FR" altLang="zh-TW" sz="1800" dirty="0"/>
              <a:t>&gt;&gt; A .^ 2</a:t>
            </a:r>
          </a:p>
          <a:p>
            <a:pPr algn="l"/>
            <a:r>
              <a:rPr lang="fr-FR" altLang="zh-TW" sz="1800" dirty="0"/>
              <a:t>ans =</a:t>
            </a:r>
          </a:p>
          <a:p>
            <a:pPr algn="l"/>
            <a:r>
              <a:rPr lang="fr-FR" altLang="zh-TW" sz="1800" dirty="0"/>
              <a:t>     1     4</a:t>
            </a:r>
          </a:p>
          <a:p>
            <a:pPr algn="l"/>
            <a:r>
              <a:rPr lang="fr-FR" altLang="zh-TW" sz="1800" dirty="0"/>
              <a:t>     9    16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033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03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常用函數與指令</a:t>
            </a:r>
            <a:endParaRPr lang="en-US" altLang="ko-KR" dirty="0"/>
          </a:p>
        </p:txBody>
      </p:sp>
      <p:sp>
        <p:nvSpPr>
          <p:cNvPr id="5" name="Oval 50">
            <a:extLst>
              <a:ext uri="{FF2B5EF4-FFF2-40B4-BE49-F238E27FC236}">
                <a16:creationId xmlns:a16="http://schemas.microsoft.com/office/drawing/2014/main" id="{78DA8930-0A80-41D7-96F8-33A8DECF5008}"/>
              </a:ext>
            </a:extLst>
          </p:cNvPr>
          <p:cNvSpPr>
            <a:spLocks noChangeAspect="1"/>
          </p:cNvSpPr>
          <p:nvPr/>
        </p:nvSpPr>
        <p:spPr>
          <a:xfrm>
            <a:off x="1835696" y="2332750"/>
            <a:ext cx="576064" cy="650628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60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數學函數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31AE0E-0491-45B5-B63D-307D2B618C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92044"/>
                  </p:ext>
                </p:extLst>
              </p:nvPr>
            </p:nvGraphicFramePr>
            <p:xfrm>
              <a:off x="1524000" y="1740344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615952">
                      <a:extLst>
                        <a:ext uri="{9D8B030D-6E8A-4147-A177-3AD203B41FA5}">
                          <a16:colId xmlns:a16="http://schemas.microsoft.com/office/drawing/2014/main" val="2873279043"/>
                        </a:ext>
                      </a:extLst>
                    </a:gridCol>
                    <a:gridCol w="3480048">
                      <a:extLst>
                        <a:ext uri="{9D8B030D-6E8A-4147-A177-3AD203B41FA5}">
                          <a16:colId xmlns:a16="http://schemas.microsoft.com/office/drawing/2014/main" val="977984831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說明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924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abs(x)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取絕對值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1337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sin(x), cos(x), tan(x)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取三角函數值（弧度）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9479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sind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cosd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tand</a:t>
                          </a:r>
                          <a:r>
                            <a:rPr lang="en-US" altLang="zh-TW" dirty="0"/>
                            <a:t>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取三角函數值（角度）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56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exp(x)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自然指數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73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log(x)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自然對數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6497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sqrt(x)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開根號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93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31AE0E-0491-45B5-B63D-307D2B618C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92044"/>
                  </p:ext>
                </p:extLst>
              </p:nvPr>
            </p:nvGraphicFramePr>
            <p:xfrm>
              <a:off x="1524000" y="1740344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615952">
                      <a:extLst>
                        <a:ext uri="{9D8B030D-6E8A-4147-A177-3AD203B41FA5}">
                          <a16:colId xmlns:a16="http://schemas.microsoft.com/office/drawing/2014/main" val="2873279043"/>
                        </a:ext>
                      </a:extLst>
                    </a:gridCol>
                    <a:gridCol w="3480048">
                      <a:extLst>
                        <a:ext uri="{9D8B030D-6E8A-4147-A177-3AD203B41FA5}">
                          <a16:colId xmlns:a16="http://schemas.microsoft.com/office/drawing/2014/main" val="9779848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函數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說明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7924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abs(x)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取絕對值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1337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sin(x), cos(x), tan(x)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取三角函數值（弧度）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9479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sind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cosd</a:t>
                          </a:r>
                          <a:r>
                            <a:rPr lang="en-US" altLang="zh-TW" dirty="0"/>
                            <a:t>(x), </a:t>
                          </a:r>
                          <a:r>
                            <a:rPr lang="en-US" altLang="zh-TW" dirty="0" err="1"/>
                            <a:t>tand</a:t>
                          </a:r>
                          <a:r>
                            <a:rPr lang="en-US" altLang="zh-TW" dirty="0"/>
                            <a:t>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取三角函數值（角度）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56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exp(x)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5482" t="-406557" r="-87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73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log(x)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75482" t="-506557" r="-87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6497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sqrt(x)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/>
                            <a:t>開根號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0932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523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for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for</a:t>
            </a:r>
            <a:r>
              <a:rPr lang="en-US" altLang="zh-TW" sz="1800" dirty="0"/>
              <a:t> </a:t>
            </a:r>
            <a:r>
              <a:rPr lang="zh-TW" altLang="en-US" sz="1800" dirty="0"/>
              <a:t>變數 </a:t>
            </a:r>
            <a:r>
              <a:rPr lang="en-US" altLang="zh-TW" sz="1800" dirty="0"/>
              <a:t>= </a:t>
            </a:r>
            <a:r>
              <a:rPr lang="zh-TW" altLang="en-US" sz="1800" dirty="0"/>
              <a:t>向量</a:t>
            </a:r>
            <a:endParaRPr lang="en-US" altLang="zh-TW" sz="1800" dirty="0"/>
          </a:p>
          <a:p>
            <a:pPr algn="l"/>
            <a:r>
              <a:rPr lang="en-US" altLang="zh-TW" sz="1800" dirty="0"/>
              <a:t>	</a:t>
            </a:r>
            <a:r>
              <a:rPr lang="zh-TW" altLang="en-US" sz="1800" dirty="0"/>
              <a:t>運算式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5" name="文字版面配置區 27">
            <a:extLst>
              <a:ext uri="{FF2B5EF4-FFF2-40B4-BE49-F238E27FC236}">
                <a16:creationId xmlns:a16="http://schemas.microsoft.com/office/drawing/2014/main" id="{008EBE09-D09B-4D9D-A6BF-777FD2DCAB7B}"/>
              </a:ext>
            </a:extLst>
          </p:cNvPr>
          <p:cNvSpPr txBox="1">
            <a:spLocks/>
          </p:cNvSpPr>
          <p:nvPr/>
        </p:nvSpPr>
        <p:spPr>
          <a:xfrm>
            <a:off x="3194974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while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while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</a:t>
            </a:r>
          </a:p>
          <a:p>
            <a:pPr algn="l"/>
            <a:r>
              <a:rPr lang="zh-TW" altLang="en-US" sz="1800" dirty="0"/>
              <a:t>	運算式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zh-TW" altLang="en-US" sz="1800" dirty="0">
              <a:solidFill>
                <a:srgbClr val="00B0F0"/>
              </a:solidFill>
            </a:endParaRPr>
          </a:p>
        </p:txBody>
      </p:sp>
      <p:sp>
        <p:nvSpPr>
          <p:cNvPr id="6" name="文字版面配置區 27">
            <a:extLst>
              <a:ext uri="{FF2B5EF4-FFF2-40B4-BE49-F238E27FC236}">
                <a16:creationId xmlns:a16="http://schemas.microsoft.com/office/drawing/2014/main" id="{67AADF52-AEBE-47E6-9D33-7C3DFAEDEA74}"/>
              </a:ext>
            </a:extLst>
          </p:cNvPr>
          <p:cNvSpPr txBox="1">
            <a:spLocks/>
          </p:cNvSpPr>
          <p:nvPr/>
        </p:nvSpPr>
        <p:spPr>
          <a:xfrm>
            <a:off x="6012160" y="1262547"/>
            <a:ext cx="2754052" cy="35463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047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for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da-DK" altLang="zh-TW" sz="1800" dirty="0"/>
              <a:t>&gt;&gt; x = zeros(1, 6);  </a:t>
            </a:r>
            <a:r>
              <a:rPr lang="da-DK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預先配置 </a:t>
            </a:r>
            <a:r>
              <a:rPr lang="en-US" altLang="zh-TW" sz="1800" dirty="0">
                <a:solidFill>
                  <a:srgbClr val="92D050"/>
                </a:solidFill>
              </a:rPr>
              <a:t>1×6 </a:t>
            </a:r>
            <a:r>
              <a:rPr lang="zh-TW" altLang="en-US" sz="1800" dirty="0">
                <a:solidFill>
                  <a:srgbClr val="92D050"/>
                </a:solidFill>
              </a:rPr>
              <a:t>的零矩陣</a:t>
            </a:r>
            <a:endParaRPr lang="da-DK" altLang="zh-TW" sz="1800" dirty="0">
              <a:solidFill>
                <a:srgbClr val="92D050"/>
              </a:solidFill>
            </a:endParaRPr>
          </a:p>
          <a:p>
            <a:pPr algn="l"/>
            <a:r>
              <a:rPr lang="da-DK" altLang="zh-TW" sz="1800" dirty="0"/>
              <a:t>&gt;&gt; </a:t>
            </a:r>
            <a:r>
              <a:rPr lang="da-DK" altLang="zh-TW" sz="1800" dirty="0">
                <a:solidFill>
                  <a:srgbClr val="00B0F0"/>
                </a:solidFill>
              </a:rPr>
              <a:t>for</a:t>
            </a:r>
            <a:r>
              <a:rPr lang="da-DK" altLang="zh-TW" sz="1800" dirty="0"/>
              <a:t> i = 1:6</a:t>
            </a:r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da-DK" altLang="zh-TW" sz="1800" dirty="0"/>
              <a:t>x(i) = i ^ 2;</a:t>
            </a:r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da-DK" altLang="zh-TW" sz="1800" dirty="0">
              <a:solidFill>
                <a:srgbClr val="00B0F0"/>
              </a:solidFill>
            </a:endParaRPr>
          </a:p>
          <a:p>
            <a:pPr algn="l"/>
            <a:r>
              <a:rPr lang="da-DK" altLang="zh-TW" sz="1800" dirty="0"/>
              <a:t>&gt;&gt; x</a:t>
            </a:r>
          </a:p>
          <a:p>
            <a:pPr algn="l"/>
            <a:r>
              <a:rPr lang="da-DK" altLang="zh-TW" sz="1800" dirty="0"/>
              <a:t>x =</a:t>
            </a:r>
          </a:p>
          <a:p>
            <a:pPr algn="l"/>
            <a:r>
              <a:rPr lang="da-DK" altLang="zh-TW" sz="1800" dirty="0"/>
              <a:t>     1     4     9    16    25    36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796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迴圈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while </a:t>
            </a:r>
            <a:r>
              <a:rPr lang="zh-TW" altLang="en-US" sz="1800" dirty="0"/>
              <a:t>迴圈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da-DK" altLang="zh-TW" sz="1600" dirty="0"/>
              <a:t>&gt;&gt; x = zeros(1, 6);	</a:t>
            </a:r>
            <a:r>
              <a:rPr lang="da-DK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預先配置 </a:t>
            </a:r>
            <a:r>
              <a:rPr lang="en-US" altLang="zh-TW" sz="1600" dirty="0">
                <a:solidFill>
                  <a:srgbClr val="92D050"/>
                </a:solidFill>
              </a:rPr>
              <a:t>1×6 </a:t>
            </a:r>
            <a:r>
              <a:rPr lang="zh-TW" altLang="en-US" sz="1600" dirty="0">
                <a:solidFill>
                  <a:srgbClr val="92D050"/>
                </a:solidFill>
              </a:rPr>
              <a:t>的零矩陣</a:t>
            </a:r>
            <a:endParaRPr lang="da-DK" altLang="zh-TW" sz="1600" dirty="0">
              <a:solidFill>
                <a:srgbClr val="92D050"/>
              </a:solidFill>
            </a:endParaRPr>
          </a:p>
          <a:p>
            <a:pPr algn="l"/>
            <a:r>
              <a:rPr lang="da-DK" altLang="zh-TW" sz="1600" dirty="0"/>
              <a:t>&gt;&gt; i = 1;		</a:t>
            </a:r>
          </a:p>
          <a:p>
            <a:pPr algn="l"/>
            <a:r>
              <a:rPr lang="da-DK" altLang="zh-TW" sz="1600" dirty="0"/>
              <a:t>&gt;&gt; </a:t>
            </a:r>
            <a:r>
              <a:rPr lang="da-DK" altLang="zh-TW" sz="1600" dirty="0">
                <a:solidFill>
                  <a:srgbClr val="00B0F0"/>
                </a:solidFill>
              </a:rPr>
              <a:t>while</a:t>
            </a:r>
            <a:r>
              <a:rPr lang="da-DK" altLang="zh-TW" sz="1600" dirty="0"/>
              <a:t> i &lt;= 6</a:t>
            </a:r>
          </a:p>
          <a:p>
            <a:pPr algn="l"/>
            <a:r>
              <a:rPr lang="en-US" altLang="zh-TW" sz="1600" dirty="0"/>
              <a:t>&gt;&gt;</a:t>
            </a:r>
            <a:r>
              <a:rPr lang="zh-TW" altLang="en-US" sz="1600" dirty="0"/>
              <a:t> </a:t>
            </a:r>
            <a:r>
              <a:rPr lang="da-DK" altLang="zh-TW" sz="1600" dirty="0"/>
              <a:t>x(i) = i ^ 2;</a:t>
            </a:r>
          </a:p>
          <a:p>
            <a:pPr algn="l"/>
            <a:r>
              <a:rPr lang="da-DK" altLang="zh-TW" sz="1600" dirty="0"/>
              <a:t>&gt;&gt; i = i + 1;</a:t>
            </a:r>
          </a:p>
          <a:p>
            <a:pPr algn="l"/>
            <a:r>
              <a:rPr lang="en-US" altLang="zh-TW" sz="1600" dirty="0"/>
              <a:t>&gt;&gt;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  <a:endParaRPr lang="da-DK" altLang="zh-TW" sz="1600" dirty="0">
              <a:solidFill>
                <a:srgbClr val="00B0F0"/>
              </a:solidFill>
            </a:endParaRPr>
          </a:p>
          <a:p>
            <a:pPr algn="l"/>
            <a:r>
              <a:rPr lang="da-DK" altLang="zh-TW" sz="1600" dirty="0"/>
              <a:t>&gt;&gt; x</a:t>
            </a:r>
          </a:p>
          <a:p>
            <a:pPr algn="l"/>
            <a:r>
              <a:rPr lang="da-DK" altLang="zh-TW" sz="1600" dirty="0"/>
              <a:t>x =</a:t>
            </a:r>
          </a:p>
          <a:p>
            <a:pPr algn="l"/>
            <a:r>
              <a:rPr lang="da-DK" altLang="zh-TW" sz="1600" dirty="0"/>
              <a:t>     1     4     9    16    25    36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986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63688" y="555526"/>
            <a:ext cx="648072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dirty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64378" y="4089351"/>
            <a:ext cx="4902230" cy="534733"/>
            <a:chOff x="2299400" y="1781114"/>
            <a:chExt cx="4576856" cy="534733"/>
          </a:xfrm>
        </p:grpSpPr>
        <p:sp>
          <p:nvSpPr>
            <p:cNvPr id="3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400" b="1" dirty="0">
                  <a:solidFill>
                    <a:schemeClr val="bg1"/>
                  </a:solidFill>
                  <a:cs typeface="Arial" pitchFamily="34" charset="0"/>
                </a:rPr>
                <a:t>App</a:t>
              </a:r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 設計：以作業一為例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專心上課就能寫完作業囉！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64378" y="1408919"/>
            <a:ext cx="4902230" cy="534733"/>
            <a:chOff x="2299400" y="1781114"/>
            <a:chExt cx="4576856" cy="534733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介紹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200" dirty="0">
                  <a:solidFill>
                    <a:schemeClr val="bg1"/>
                  </a:solidFill>
                  <a:cs typeface="Arial" pitchFamily="34" charset="0"/>
                </a:rPr>
                <a:t>MATLAB</a:t>
              </a: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、操作介面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64378" y="2079027"/>
            <a:ext cx="4902231" cy="534733"/>
            <a:chOff x="2299400" y="1781114"/>
            <a:chExt cx="4576857" cy="534733"/>
          </a:xfrm>
        </p:grpSpPr>
        <p:sp>
          <p:nvSpPr>
            <p:cNvPr id="53" name="TextBox 10"/>
            <p:cNvSpPr txBox="1"/>
            <p:nvPr/>
          </p:nvSpPr>
          <p:spPr bwMode="auto">
            <a:xfrm>
              <a:off x="2299401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基本運算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變數、向量與矩陣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64378" y="2749135"/>
            <a:ext cx="4902230" cy="534733"/>
            <a:chOff x="2299400" y="1781114"/>
            <a:chExt cx="4576856" cy="534733"/>
          </a:xfrm>
        </p:grpSpPr>
        <p:sp>
          <p:nvSpPr>
            <p:cNvPr id="5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常用函數與指令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數學函數、迴圈、條件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64378" y="3419243"/>
            <a:ext cx="4902230" cy="534733"/>
            <a:chOff x="2299400" y="1781114"/>
            <a:chExt cx="4576856" cy="534733"/>
          </a:xfrm>
        </p:grpSpPr>
        <p:sp>
          <p:nvSpPr>
            <p:cNvPr id="5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b="1" dirty="0">
                  <a:solidFill>
                    <a:schemeClr val="bg1"/>
                  </a:solidFill>
                  <a:cs typeface="Arial" pitchFamily="34" charset="0"/>
                </a:rPr>
                <a:t>影像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影像格式、讀取與寫入、顯示影像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4"/>
          <p:cNvSpPr txBox="1"/>
          <p:nvPr/>
        </p:nvSpPr>
        <p:spPr>
          <a:xfrm>
            <a:off x="1763688" y="145507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62" name="TextBox 4"/>
          <p:cNvSpPr txBox="1"/>
          <p:nvPr/>
        </p:nvSpPr>
        <p:spPr>
          <a:xfrm>
            <a:off x="1763688" y="212517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63" name="TextBox 4"/>
          <p:cNvSpPr txBox="1"/>
          <p:nvPr/>
        </p:nvSpPr>
        <p:spPr>
          <a:xfrm>
            <a:off x="1763688" y="279528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64" name="TextBox 4"/>
          <p:cNvSpPr txBox="1"/>
          <p:nvPr/>
        </p:nvSpPr>
        <p:spPr>
          <a:xfrm>
            <a:off x="1763688" y="346539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65" name="TextBox 4"/>
          <p:cNvSpPr txBox="1"/>
          <p:nvPr/>
        </p:nvSpPr>
        <p:spPr>
          <a:xfrm>
            <a:off x="1763688" y="413550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4824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3-3 </a:t>
            </a:r>
            <a:r>
              <a:rPr lang="zh-TW" altLang="en-US" dirty="0"/>
              <a:t>條件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if </a:t>
            </a:r>
            <a:r>
              <a:rPr lang="zh-TW" altLang="en-US" sz="1800" dirty="0"/>
              <a:t>條件式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if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條件式一</a:t>
            </a:r>
          </a:p>
          <a:p>
            <a:pPr algn="l"/>
            <a:r>
              <a:rPr lang="en-US" altLang="zh-TW" sz="1800" dirty="0"/>
              <a:t>	</a:t>
            </a:r>
            <a:r>
              <a:rPr lang="zh-TW" altLang="en-US" sz="1800" dirty="0"/>
              <a:t>運算式一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elseif</a:t>
            </a:r>
            <a:r>
              <a:rPr lang="en-US" altLang="zh-TW" sz="1800" dirty="0"/>
              <a:t> </a:t>
            </a:r>
            <a:r>
              <a:rPr lang="zh-TW" altLang="en-US" sz="1800" dirty="0"/>
              <a:t>條件式二</a:t>
            </a:r>
          </a:p>
          <a:p>
            <a:pPr algn="l"/>
            <a:r>
              <a:rPr lang="zh-TW" altLang="en-US" sz="1800" dirty="0"/>
              <a:t>	運算式二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else</a:t>
            </a:r>
          </a:p>
          <a:p>
            <a:pPr algn="l"/>
            <a:r>
              <a:rPr lang="zh-TW" altLang="en-US" sz="1800" dirty="0"/>
              <a:t>	運算式三</a:t>
            </a:r>
            <a:r>
              <a:rPr lang="en-US" altLang="zh-TW" sz="1800" dirty="0"/>
              <a:t>;</a:t>
            </a:r>
          </a:p>
          <a:p>
            <a:pPr algn="l"/>
            <a:r>
              <a:rPr lang="en-US" altLang="zh-TW" sz="1800" dirty="0">
                <a:solidFill>
                  <a:srgbClr val="00B0F0"/>
                </a:solidFill>
              </a:rPr>
              <a:t>end</a:t>
            </a:r>
            <a:endParaRPr lang="zh-TW" alt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04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影像</a:t>
            </a:r>
            <a:endParaRPr lang="en-US" altLang="ko-KR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E5EA78E-1E1D-4E45-8E64-7E4E64E09E98}"/>
              </a:ext>
            </a:extLst>
          </p:cNvPr>
          <p:cNvSpPr/>
          <p:nvPr/>
        </p:nvSpPr>
        <p:spPr>
          <a:xfrm>
            <a:off x="1835696" y="2427734"/>
            <a:ext cx="582788" cy="38301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38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影像格式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uint8 (8-bit unsigned integer)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0 ~ 255</a:t>
            </a:r>
            <a:endParaRPr lang="zh-TW" altLang="en-US" sz="18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1C3ED7C-EE7D-4D2D-9F48-A1D24DD526E7}"/>
              </a:ext>
            </a:extLst>
          </p:cNvPr>
          <p:cNvGrpSpPr/>
          <p:nvPr/>
        </p:nvGrpSpPr>
        <p:grpSpPr>
          <a:xfrm>
            <a:off x="4427984" y="1869387"/>
            <a:ext cx="4251400" cy="2939554"/>
            <a:chOff x="4241212" y="1473634"/>
            <a:chExt cx="4251400" cy="2939554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17AA548-D5C0-4BA0-80EF-BD316E292F83}"/>
                </a:ext>
              </a:extLst>
            </p:cNvPr>
            <p:cNvGrpSpPr/>
            <p:nvPr/>
          </p:nvGrpSpPr>
          <p:grpSpPr>
            <a:xfrm>
              <a:off x="4860032" y="2027632"/>
              <a:ext cx="3168351" cy="2016224"/>
              <a:chOff x="2915816" y="1851670"/>
              <a:chExt cx="3168351" cy="2016224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C9B745-903F-485D-A7AD-43B8253D45DF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222A6669-87E0-46B2-A595-1EC0A952D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8B527273-925E-4B5B-B46F-C08B5C0A3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8A1C0197-FDFB-47BA-9930-DF3E05CCD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820185A-46FA-4293-9F32-CC3BA21BD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CFB0CD72-DEF8-43A9-8405-EA55BD6B5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D3C73A45-7D31-4DDE-836D-D801A007C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A89ACA68-3041-4FE9-8128-3E697DE91062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7AA20034-7DE8-4FD5-B0F8-E232F552F4AD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5FED7B-EBF9-4010-8D57-1405B64F9125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3D73921D-E4EF-42C2-9379-D088915E0EE0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65FE33B-1F9F-4DEC-966A-AD4537938733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AA63B36-ABB2-46F3-8BC3-764EB02178FE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D2B1CFF-AEF8-4D35-93F2-2198C98C25FB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ED74BD5-DD4D-4E80-8371-B897FBC5B11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F16364D2-C2E5-4D20-A10A-69B8615567E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B75268F-79D4-44E0-A68E-79008A66F760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52AE9BFD-0DAB-465E-B646-DE9E8DE83BA3}"/>
                </a:ext>
              </a:extLst>
            </p:cNvPr>
            <p:cNvCxnSpPr/>
            <p:nvPr/>
          </p:nvCxnSpPr>
          <p:spPr>
            <a:xfrm>
              <a:off x="4860032" y="2027632"/>
              <a:ext cx="0" cy="23762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0F89EE6-E41B-499A-8FC4-56DFDE529BB3}"/>
                </a:ext>
              </a:extLst>
            </p:cNvPr>
            <p:cNvCxnSpPr/>
            <p:nvPr/>
          </p:nvCxnSpPr>
          <p:spPr>
            <a:xfrm>
              <a:off x="4860032" y="2027632"/>
              <a:ext cx="345638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FB9BA83-FD00-4926-96E5-C5F23943BC62}"/>
                </a:ext>
              </a:extLst>
            </p:cNvPr>
            <p:cNvSpPr txBox="1"/>
            <p:nvPr/>
          </p:nvSpPr>
          <p:spPr>
            <a:xfrm>
              <a:off x="4241212" y="4043856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row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F4D07D8-03B1-494B-BB35-F1BCA9EBDF34}"/>
                </a:ext>
              </a:extLst>
            </p:cNvPr>
            <p:cNvSpPr txBox="1"/>
            <p:nvPr/>
          </p:nvSpPr>
          <p:spPr>
            <a:xfrm>
              <a:off x="7564153" y="161368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column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B2DA5F76-DA2D-4269-94AF-8C9DB6BFA23C}"/>
                </a:ext>
              </a:extLst>
            </p:cNvPr>
            <p:cNvCxnSpPr/>
            <p:nvPr/>
          </p:nvCxnSpPr>
          <p:spPr>
            <a:xfrm flipH="1" flipV="1">
              <a:off x="4725767" y="1840803"/>
              <a:ext cx="278281" cy="292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E2F06FE-D129-4ACE-884B-4D3D3DD6784E}"/>
                </a:ext>
              </a:extLst>
            </p:cNvPr>
            <p:cNvSpPr txBox="1"/>
            <p:nvPr/>
          </p:nvSpPr>
          <p:spPr>
            <a:xfrm>
              <a:off x="4364129" y="14736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(1, 1)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84346-3329-468E-99D3-911F2955E03E}"/>
              </a:ext>
            </a:extLst>
          </p:cNvPr>
          <p:cNvSpPr txBox="1"/>
          <p:nvPr/>
        </p:nvSpPr>
        <p:spPr>
          <a:xfrm>
            <a:off x="2228320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05BE1D-4043-4C29-954D-ADC51197EC0D}"/>
              </a:ext>
            </a:extLst>
          </p:cNvPr>
          <p:cNvSpPr txBox="1"/>
          <p:nvPr/>
        </p:nvSpPr>
        <p:spPr>
          <a:xfrm>
            <a:off x="592485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CD7C735-2837-4EE2-BB85-E05BB7A8F4F0}"/>
              </a:ext>
            </a:extLst>
          </p:cNvPr>
          <p:cNvSpPr txBox="1"/>
          <p:nvPr/>
        </p:nvSpPr>
        <p:spPr>
          <a:xfrm>
            <a:off x="6344516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F967746-C55C-41D8-B2C2-E323CC2C99E7}"/>
              </a:ext>
            </a:extLst>
          </p:cNvPr>
          <p:cNvSpPr txBox="1"/>
          <p:nvPr/>
        </p:nvSpPr>
        <p:spPr>
          <a:xfrm>
            <a:off x="4463351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C304548-41F4-4FB0-AA67-0E370A7418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3" y="2422728"/>
            <a:ext cx="2690049" cy="20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4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影像格式</a:t>
            </a:r>
            <a:endParaRPr lang="ko-KR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4E1734-45C3-469A-B77F-4283A34861CF}"/>
              </a:ext>
            </a:extLst>
          </p:cNvPr>
          <p:cNvGrpSpPr/>
          <p:nvPr/>
        </p:nvGrpSpPr>
        <p:grpSpPr>
          <a:xfrm>
            <a:off x="4427984" y="1604264"/>
            <a:ext cx="4022891" cy="2862960"/>
            <a:chOff x="4240158" y="1436982"/>
            <a:chExt cx="4022891" cy="2862960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37373029-5473-43E5-AAB2-C773117EBC42}"/>
                </a:ext>
              </a:extLst>
            </p:cNvPr>
            <p:cNvGrpSpPr/>
            <p:nvPr/>
          </p:nvGrpSpPr>
          <p:grpSpPr>
            <a:xfrm>
              <a:off x="5094698" y="1806314"/>
              <a:ext cx="3168351" cy="2016224"/>
              <a:chOff x="2915816" y="1851670"/>
              <a:chExt cx="3168351" cy="2016224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E0F987B-7E8E-4FC2-99BB-C868CBFA1FE0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27FF98B9-3C76-420D-8C64-BDB3DB872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7889DFFE-2495-4E03-804A-23DD64D96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130DD2AA-3A95-430D-B194-3E0E90E0F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5B2F85C-A5FC-4533-A222-F8111D7B4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CEF77AD1-AA40-4418-8FB5-274CF0294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28D96CD6-F897-4391-A89F-3F9695421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39243B16-79CB-40A9-8C55-9ECA5D5FE0FA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636009E8-2918-4C90-8931-6CA0BD4F740A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EF72F9B8-4A33-4238-9AB6-F5278EF65701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12BEEB6F-849B-437E-89A9-D0853B1EA8C5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28190B30-9CDE-42FE-98A2-28495B5EA28F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7BC0AE47-1091-4AAF-97B2-CF9BD3272C01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85315756-9029-43DC-8695-86EDE627923D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6759FB7C-A268-4843-8734-B2C82873116A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85188105-64FE-4194-A153-E8120F89430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A0D20D82-238B-4DA6-A874-D972DEAC305D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13FC758-894C-4803-B861-898C84C44DE2}"/>
                </a:ext>
              </a:extLst>
            </p:cNvPr>
            <p:cNvGrpSpPr/>
            <p:nvPr/>
          </p:nvGrpSpPr>
          <p:grpSpPr>
            <a:xfrm>
              <a:off x="4833024" y="2039105"/>
              <a:ext cx="3168351" cy="2016224"/>
              <a:chOff x="2915816" y="1851670"/>
              <a:chExt cx="3168351" cy="201622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86B0660-1AC4-4FF1-9A6E-787B2E01D116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28272F35-FA92-4D9A-AD46-FE78C01B9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F8486827-9874-4D91-B002-63139BA38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0C9D7DBE-07AB-4159-B477-1BC68F093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B13E7AE9-53FA-4DC7-84AA-13E894993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448E2179-C8F7-4BE1-87FF-9269643E5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092CC94-9E1D-41B8-8ADE-F188A1A0A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C248980-723C-48A2-9DD2-D6637BC3109B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1826614A-2291-4655-8047-D9CD1AAC176C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FDAC660D-CBFE-42EC-8A9E-EE7FF5C1CBFF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14B611D4-8085-4ABE-A6F0-1E5A0A754817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90978967-60C2-49CD-8872-22C0FD317E37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BC4F1D21-9FCD-4F94-802D-31048D31DBD0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371E1020-CB06-4118-BBF6-B10981409CB0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ECB27BBB-C2D9-4CDB-A1AD-1C8AFB96D98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1875046D-3690-4731-8A67-D8DC57920B2E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531C2534-DBA2-4034-B838-812B182E5BCB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17AA548-D5C0-4BA0-80EF-BD316E292F83}"/>
                </a:ext>
              </a:extLst>
            </p:cNvPr>
            <p:cNvGrpSpPr/>
            <p:nvPr/>
          </p:nvGrpSpPr>
          <p:grpSpPr>
            <a:xfrm>
              <a:off x="4591536" y="2283718"/>
              <a:ext cx="3168351" cy="2016224"/>
              <a:chOff x="2915816" y="1851670"/>
              <a:chExt cx="3168351" cy="2016224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C9B745-903F-485D-A7AD-43B8253D45DF}"/>
                  </a:ext>
                </a:extLst>
              </p:cNvPr>
              <p:cNvSpPr/>
              <p:nvPr/>
            </p:nvSpPr>
            <p:spPr>
              <a:xfrm>
                <a:off x="2915816" y="1851670"/>
                <a:ext cx="3168351" cy="2016224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222A6669-87E0-46B2-A595-1EC0A952D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427734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8B527273-925E-4B5B-B46F-C08B5C0A3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139702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8A1C0197-FDFB-47BA-9930-DF3E05CCD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715766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820185A-46FA-4293-9F32-CC3BA21BD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003798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CFB0CD72-DEF8-43A9-8405-EA55BD6B5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291830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D3C73A45-7D31-4DDE-836D-D801A007C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3579862"/>
                <a:ext cx="31683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A89ACA68-3041-4FE9-8128-3E697DE91062}"/>
                  </a:ext>
                </a:extLst>
              </p:cNvPr>
              <p:cNvCxnSpPr/>
              <p:nvPr/>
            </p:nvCxnSpPr>
            <p:spPr>
              <a:xfrm>
                <a:off x="3203848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7AA20034-7DE8-4FD5-B0F8-E232F552F4AD}"/>
                  </a:ext>
                </a:extLst>
              </p:cNvPr>
              <p:cNvCxnSpPr/>
              <p:nvPr/>
            </p:nvCxnSpPr>
            <p:spPr>
              <a:xfrm>
                <a:off x="3491880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9B5FED7B-EBF9-4010-8D57-1405B64F9125}"/>
                  </a:ext>
                </a:extLst>
              </p:cNvPr>
              <p:cNvCxnSpPr/>
              <p:nvPr/>
            </p:nvCxnSpPr>
            <p:spPr>
              <a:xfrm>
                <a:off x="3779912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3D73921D-E4EF-42C2-9379-D088915E0EE0}"/>
                  </a:ext>
                </a:extLst>
              </p:cNvPr>
              <p:cNvCxnSpPr/>
              <p:nvPr/>
            </p:nvCxnSpPr>
            <p:spPr>
              <a:xfrm>
                <a:off x="4067944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65FE33B-1F9F-4DEC-966A-AD4537938733}"/>
                  </a:ext>
                </a:extLst>
              </p:cNvPr>
              <p:cNvCxnSpPr/>
              <p:nvPr/>
            </p:nvCxnSpPr>
            <p:spPr>
              <a:xfrm>
                <a:off x="4355976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AA63B36-ABB2-46F3-8BC3-764EB02178FE}"/>
                  </a:ext>
                </a:extLst>
              </p:cNvPr>
              <p:cNvCxnSpPr/>
              <p:nvPr/>
            </p:nvCxnSpPr>
            <p:spPr>
              <a:xfrm>
                <a:off x="4644008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D2B1CFF-AEF8-4D35-93F2-2198C98C25FB}"/>
                  </a:ext>
                </a:extLst>
              </p:cNvPr>
              <p:cNvCxnSpPr/>
              <p:nvPr/>
            </p:nvCxnSpPr>
            <p:spPr>
              <a:xfrm>
                <a:off x="4932040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ED74BD5-DD4D-4E80-8371-B897FBC5B113}"/>
                  </a:ext>
                </a:extLst>
              </p:cNvPr>
              <p:cNvCxnSpPr/>
              <p:nvPr/>
            </p:nvCxnSpPr>
            <p:spPr>
              <a:xfrm>
                <a:off x="5220072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F16364D2-C2E5-4D20-A10A-69B8615567E2}"/>
                  </a:ext>
                </a:extLst>
              </p:cNvPr>
              <p:cNvCxnSpPr/>
              <p:nvPr/>
            </p:nvCxnSpPr>
            <p:spPr>
              <a:xfrm>
                <a:off x="5508104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B75268F-79D4-44E0-A68E-79008A66F760}"/>
                  </a:ext>
                </a:extLst>
              </p:cNvPr>
              <p:cNvCxnSpPr/>
              <p:nvPr/>
            </p:nvCxnSpPr>
            <p:spPr>
              <a:xfrm>
                <a:off x="5796136" y="1851670"/>
                <a:ext cx="0" cy="20162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BE0FE24-CED8-45E9-8C88-99B6C73ACDAF}"/>
                </a:ext>
              </a:extLst>
            </p:cNvPr>
            <p:cNvSpPr txBox="1"/>
            <p:nvPr/>
          </p:nvSpPr>
          <p:spPr>
            <a:xfrm>
              <a:off x="4240158" y="191127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R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D9E61505-0415-45DA-8B5E-5E9D3DBF77E2}"/>
                </a:ext>
              </a:extLst>
            </p:cNvPr>
            <p:cNvSpPr txBox="1"/>
            <p:nvPr/>
          </p:nvSpPr>
          <p:spPr>
            <a:xfrm>
              <a:off x="4470514" y="16666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G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3EA70C46-3A42-448B-8F5E-8A2556B1C1FB}"/>
                </a:ext>
              </a:extLst>
            </p:cNvPr>
            <p:cNvSpPr txBox="1"/>
            <p:nvPr/>
          </p:nvSpPr>
          <p:spPr>
            <a:xfrm>
              <a:off x="4743320" y="143698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B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519D6D09-08DE-48D9-8482-509D00141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73" y="2422728"/>
            <a:ext cx="2690049" cy="2017537"/>
          </a:xfrm>
          <a:prstGeom prst="rect">
            <a:avLst/>
          </a:prstGeom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1E52C109-9B6A-451B-84D5-6CDF4E3D225C}"/>
              </a:ext>
            </a:extLst>
          </p:cNvPr>
          <p:cNvSpPr txBox="1"/>
          <p:nvPr/>
        </p:nvSpPr>
        <p:spPr>
          <a:xfrm>
            <a:off x="2228320" y="20518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A46479BA-6A89-4BED-84E0-691052E1454D}"/>
              </a:ext>
            </a:extLst>
          </p:cNvPr>
          <p:cNvSpPr txBox="1"/>
          <p:nvPr/>
        </p:nvSpPr>
        <p:spPr>
          <a:xfrm>
            <a:off x="592485" y="32510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CE792AE-E255-4E08-B4D3-B1D5A43F322A}"/>
              </a:ext>
            </a:extLst>
          </p:cNvPr>
          <p:cNvSpPr txBox="1"/>
          <p:nvPr/>
        </p:nvSpPr>
        <p:spPr>
          <a:xfrm>
            <a:off x="4190042" y="32468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B6664DF6-C8EF-400D-998B-0F1541D4574F}"/>
              </a:ext>
            </a:extLst>
          </p:cNvPr>
          <p:cNvSpPr txBox="1"/>
          <p:nvPr/>
        </p:nvSpPr>
        <p:spPr>
          <a:xfrm>
            <a:off x="6582005" y="160426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3049E19-662A-4178-846B-F09E456ECA85}"/>
              </a:ext>
            </a:extLst>
          </p:cNvPr>
          <p:cNvSpPr txBox="1"/>
          <p:nvPr/>
        </p:nvSpPr>
        <p:spPr>
          <a:xfrm>
            <a:off x="8450873" y="1604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82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讀取與寫入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讀取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</a:t>
            </a:r>
            <a:r>
              <a:rPr lang="zh-TW" altLang="en-US" sz="1800" dirty="0"/>
              <a:t> 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imread</a:t>
            </a:r>
            <a:r>
              <a:rPr lang="en-US" altLang="zh-TW" sz="1800" dirty="0"/>
              <a:t>(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zh-TW" altLang="en-US" sz="1800" dirty="0">
                <a:solidFill>
                  <a:srgbClr val="9F5FCF"/>
                </a:solidFill>
              </a:rPr>
              <a:t>檔名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en-US" altLang="zh-TW" sz="1800" dirty="0"/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寫入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/>
              <a:t>&gt;&gt; </a:t>
            </a:r>
            <a:r>
              <a:rPr lang="en-US" altLang="zh-TW" sz="1800" dirty="0" err="1"/>
              <a:t>imwrite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,</a:t>
            </a:r>
            <a:r>
              <a:rPr lang="zh-TW" altLang="en-US" sz="1800" dirty="0"/>
              <a:t> 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zh-TW" altLang="en-US" sz="1800" dirty="0">
                <a:solidFill>
                  <a:srgbClr val="9F5FCF"/>
                </a:solidFill>
              </a:rPr>
              <a:t>檔名</a:t>
            </a:r>
            <a:r>
              <a:rPr lang="en-US" altLang="zh-TW" sz="1800" dirty="0">
                <a:solidFill>
                  <a:srgbClr val="9F5FCF"/>
                </a:solidFill>
              </a:rPr>
              <a:t>'</a:t>
            </a:r>
            <a:r>
              <a:rPr lang="en-US" altLang="zh-TW" sz="1800" dirty="0"/>
              <a:t>);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2902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顯示影像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800" dirty="0"/>
              <a:t>&gt;&gt; </a:t>
            </a:r>
            <a:r>
              <a:rPr lang="en-US" altLang="zh-TW" sz="1800" dirty="0" err="1"/>
              <a:t>imshow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img</a:t>
            </a:r>
            <a:r>
              <a:rPr lang="en-US" altLang="zh-TW" sz="1800" dirty="0"/>
              <a:t>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AFBE01-B593-4F20-B813-D78A1D83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97" y="1733629"/>
            <a:ext cx="3871206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05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en-US" altLang="ko-KR" dirty="0"/>
              <a:t>App</a:t>
            </a:r>
            <a:r>
              <a:rPr lang="zh-TW" altLang="en-US" dirty="0"/>
              <a:t> 設計：以作業一為例</a:t>
            </a:r>
            <a:endParaRPr lang="en-US" altLang="zh-TW" dirty="0"/>
          </a:p>
        </p:txBody>
      </p:sp>
      <p:sp>
        <p:nvSpPr>
          <p:cNvPr id="5" name="Round Same Side Corner Rectangle 6">
            <a:extLst>
              <a:ext uri="{FF2B5EF4-FFF2-40B4-BE49-F238E27FC236}">
                <a16:creationId xmlns:a16="http://schemas.microsoft.com/office/drawing/2014/main" id="{C2F05C13-136B-4F93-8599-87C2B6608D77}"/>
              </a:ext>
            </a:extLst>
          </p:cNvPr>
          <p:cNvSpPr/>
          <p:nvPr/>
        </p:nvSpPr>
        <p:spPr>
          <a:xfrm rot="2700000">
            <a:off x="2061966" y="2368031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59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/>
              <a:t>Assignment </a:t>
            </a:r>
            <a:r>
              <a:rPr lang="en-US" altLang="zh-TW" dirty="0"/>
              <a:t>#1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建立一程式視窗，載入一張灰階影像，影像格式可為 </a:t>
            </a:r>
            <a:r>
              <a:rPr lang="en-US" altLang="zh-TW" sz="1800" dirty="0"/>
              <a:t>.jpg, .bmp, .</a:t>
            </a:r>
            <a:r>
              <a:rPr lang="en-US" altLang="zh-TW" sz="1800" dirty="0" err="1"/>
              <a:t>png</a:t>
            </a:r>
            <a:r>
              <a:rPr lang="zh-TW" altLang="en-US" sz="1800" dirty="0"/>
              <a:t>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輸入一閥值，完成影像二值化（</a:t>
            </a:r>
            <a:r>
              <a:rPr lang="en-US" altLang="zh-TW" sz="1800" dirty="0"/>
              <a:t>Image Thresholding</a:t>
            </a:r>
            <a:r>
              <a:rPr lang="zh-TW" altLang="en-US" sz="1800" dirty="0"/>
              <a:t>）。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允許使用影像讀取函式庫，不可使用 </a:t>
            </a:r>
            <a:r>
              <a:rPr lang="en-US" altLang="zh-TW" sz="1800" dirty="0" err="1"/>
              <a:t>ImageThresholding</a:t>
            </a:r>
            <a:r>
              <a:rPr lang="en-US" altLang="zh-TW" sz="1800" dirty="0"/>
              <a:t> </a:t>
            </a:r>
            <a:r>
              <a:rPr lang="zh-TW" altLang="en-US" sz="1800" dirty="0"/>
              <a:t>函式庫。</a:t>
            </a:r>
          </a:p>
        </p:txBody>
      </p:sp>
    </p:spTree>
    <p:extLst>
      <p:ext uri="{BB962C8B-B14F-4D97-AF65-F5344CB8AC3E}">
        <p14:creationId xmlns:p14="http://schemas.microsoft.com/office/powerpoint/2010/main" val="377858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Image Thresholding</a:t>
            </a:r>
            <a:r>
              <a:rPr lang="zh-TW" altLang="en-US" dirty="0"/>
              <a:t>（二值化）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3383A9-C244-41F8-B0D2-D7450589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4" y="1542973"/>
            <a:ext cx="3746562" cy="29855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230CB0-120C-4640-88EE-485CCCAA8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246" y="1542973"/>
            <a:ext cx="3746562" cy="29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4287B-6768-488F-BD53-C0C175E3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20" y="1272055"/>
            <a:ext cx="3226760" cy="354639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64927DF-BA7C-455A-97C8-7476AD673567}"/>
              </a:ext>
            </a:extLst>
          </p:cNvPr>
          <p:cNvSpPr/>
          <p:nvPr/>
        </p:nvSpPr>
        <p:spPr>
          <a:xfrm>
            <a:off x="3892550" y="4149576"/>
            <a:ext cx="1105148" cy="28803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5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01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介紹</a:t>
            </a:r>
            <a:endParaRPr lang="en-US" altLang="ko-KR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A21A380-AA9D-4886-B234-911A326362DF}"/>
              </a:ext>
            </a:extLst>
          </p:cNvPr>
          <p:cNvSpPr/>
          <p:nvPr/>
        </p:nvSpPr>
        <p:spPr>
          <a:xfrm>
            <a:off x="1835696" y="2335091"/>
            <a:ext cx="576064" cy="53924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67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C94ED1-0EC3-4209-978B-BC44323D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4" y="1262547"/>
            <a:ext cx="5981871" cy="3546394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C2CAF3-3775-4677-B7F1-8C62BAF83165}"/>
              </a:ext>
            </a:extLst>
          </p:cNvPr>
          <p:cNvSpPr/>
          <p:nvPr/>
        </p:nvSpPr>
        <p:spPr>
          <a:xfrm>
            <a:off x="2673350" y="2289026"/>
            <a:ext cx="1092200" cy="61927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0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App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66B7F-3ACD-4BD0-88D3-42CE19DA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7" y="1262547"/>
            <a:ext cx="5984806" cy="35463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A3FF5A-8742-41C2-86DD-00AE615F245E}"/>
              </a:ext>
            </a:extLst>
          </p:cNvPr>
          <p:cNvSpPr/>
          <p:nvPr/>
        </p:nvSpPr>
        <p:spPr>
          <a:xfrm>
            <a:off x="1590607" y="2033350"/>
            <a:ext cx="1273243" cy="267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ACCA4E-356F-4BC9-BE37-3A16571A393C}"/>
              </a:ext>
            </a:extLst>
          </p:cNvPr>
          <p:cNvSpPr/>
          <p:nvPr/>
        </p:nvSpPr>
        <p:spPr>
          <a:xfrm>
            <a:off x="6283257" y="2039700"/>
            <a:ext cx="1273243" cy="519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76A5D4-D48E-401B-B9B3-B46022A2FF65}"/>
              </a:ext>
            </a:extLst>
          </p:cNvPr>
          <p:cNvSpPr/>
          <p:nvPr/>
        </p:nvSpPr>
        <p:spPr>
          <a:xfrm>
            <a:off x="6283256" y="2559050"/>
            <a:ext cx="1273243" cy="2146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51F05A-C3A0-47F2-BACE-EC82328F0BE9}"/>
              </a:ext>
            </a:extLst>
          </p:cNvPr>
          <p:cNvCxnSpPr>
            <a:cxnSpLocks/>
          </p:cNvCxnSpPr>
          <p:nvPr/>
        </p:nvCxnSpPr>
        <p:spPr>
          <a:xfrm flipH="1">
            <a:off x="1392607" y="3366850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版面配置區 27">
            <a:extLst>
              <a:ext uri="{FF2B5EF4-FFF2-40B4-BE49-F238E27FC236}">
                <a16:creationId xmlns:a16="http://schemas.microsoft.com/office/drawing/2014/main" id="{B86B1BD8-51D2-4FCF-9040-5C8108036E36}"/>
              </a:ext>
            </a:extLst>
          </p:cNvPr>
          <p:cNvSpPr txBox="1">
            <a:spLocks/>
          </p:cNvSpPr>
          <p:nvPr/>
        </p:nvSpPr>
        <p:spPr>
          <a:xfrm>
            <a:off x="99844" y="3182072"/>
            <a:ext cx="1292762" cy="36955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物件列表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AD3664C-ED5C-4081-920A-0029A35F35A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556499" y="3632200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版面配置區 27">
            <a:extLst>
              <a:ext uri="{FF2B5EF4-FFF2-40B4-BE49-F238E27FC236}">
                <a16:creationId xmlns:a16="http://schemas.microsoft.com/office/drawing/2014/main" id="{A74C2E07-EB91-482A-975D-EEEA545615AE}"/>
              </a:ext>
            </a:extLst>
          </p:cNvPr>
          <p:cNvSpPr txBox="1">
            <a:spLocks/>
          </p:cNvSpPr>
          <p:nvPr/>
        </p:nvSpPr>
        <p:spPr>
          <a:xfrm>
            <a:off x="7760578" y="3447422"/>
            <a:ext cx="1292762" cy="36955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屬性列表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6BBA4B4-6EA7-4500-8ACB-E89ABF72C85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6500" y="2299375"/>
            <a:ext cx="19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4285FED3-19B3-4952-9D5B-6BB4C9F3F253}"/>
              </a:ext>
            </a:extLst>
          </p:cNvPr>
          <p:cNvSpPr txBox="1">
            <a:spLocks/>
          </p:cNvSpPr>
          <p:nvPr/>
        </p:nvSpPr>
        <p:spPr>
          <a:xfrm>
            <a:off x="7755287" y="1951957"/>
            <a:ext cx="1292762" cy="69483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畫面上的物件列表</a:t>
            </a:r>
          </a:p>
        </p:txBody>
      </p:sp>
    </p:spTree>
    <p:extLst>
      <p:ext uri="{BB962C8B-B14F-4D97-AF65-F5344CB8AC3E}">
        <p14:creationId xmlns:p14="http://schemas.microsoft.com/office/powerpoint/2010/main" val="325005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設計介面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F84B95-77B1-4A9B-BD99-70549AF0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5" y="1262547"/>
            <a:ext cx="5981869" cy="3546394"/>
          </a:xfrm>
          <a:prstGeom prst="rect">
            <a:avLst/>
          </a:prstGeom>
        </p:spPr>
      </p:pic>
      <p:pic>
        <p:nvPicPr>
          <p:cNvPr id="8" name="圖形 7" descr="核取記號">
            <a:extLst>
              <a:ext uri="{FF2B5EF4-FFF2-40B4-BE49-F238E27FC236}">
                <a16:creationId xmlns:a16="http://schemas.microsoft.com/office/drawing/2014/main" id="{516F80B6-B1CA-4111-A350-36B41485F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996" y="2292586"/>
            <a:ext cx="176767" cy="176767"/>
          </a:xfrm>
          <a:prstGeom prst="rect">
            <a:avLst/>
          </a:prstGeom>
        </p:spPr>
      </p:pic>
      <p:pic>
        <p:nvPicPr>
          <p:cNvPr id="12" name="圖形 11" descr="核取記號">
            <a:extLst>
              <a:ext uri="{FF2B5EF4-FFF2-40B4-BE49-F238E27FC236}">
                <a16:creationId xmlns:a16="http://schemas.microsoft.com/office/drawing/2014/main" id="{B6281960-8FD9-47F0-8B68-A3D0053E2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736" y="2292585"/>
            <a:ext cx="176767" cy="176767"/>
          </a:xfrm>
          <a:prstGeom prst="rect">
            <a:avLst/>
          </a:prstGeom>
        </p:spPr>
      </p:pic>
      <p:pic>
        <p:nvPicPr>
          <p:cNvPr id="14" name="圖形 13" descr="核取記號">
            <a:extLst>
              <a:ext uri="{FF2B5EF4-FFF2-40B4-BE49-F238E27FC236}">
                <a16:creationId xmlns:a16="http://schemas.microsoft.com/office/drawing/2014/main" id="{F283B95B-1D06-41FA-8C07-EEEB606E22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2384" y="2677666"/>
            <a:ext cx="176767" cy="1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修改物件文字 </a:t>
            </a:r>
            <a:r>
              <a:rPr lang="en-US" altLang="zh-TW" dirty="0"/>
              <a:t>&amp;</a:t>
            </a:r>
            <a:r>
              <a:rPr lang="zh-TW" altLang="en-US" dirty="0"/>
              <a:t> 重新命名物件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49F4D6-231F-4D0A-98F3-51900460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267372"/>
            <a:ext cx="5976664" cy="354156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9A76A1-AEB7-44E3-B1BD-0CB99F0966E2}"/>
              </a:ext>
            </a:extLst>
          </p:cNvPr>
          <p:cNvSpPr/>
          <p:nvPr/>
        </p:nvSpPr>
        <p:spPr>
          <a:xfrm>
            <a:off x="6242050" y="2238226"/>
            <a:ext cx="1352550" cy="524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版面配置區 27">
            <a:extLst>
              <a:ext uri="{FF2B5EF4-FFF2-40B4-BE49-F238E27FC236}">
                <a16:creationId xmlns:a16="http://schemas.microsoft.com/office/drawing/2014/main" id="{54882107-5EA6-4FA8-95AE-A62B0FB1AC2A}"/>
              </a:ext>
            </a:extLst>
          </p:cNvPr>
          <p:cNvSpPr txBox="1">
            <a:spLocks/>
          </p:cNvSpPr>
          <p:nvPr/>
        </p:nvSpPr>
        <p:spPr>
          <a:xfrm>
            <a:off x="7594600" y="2266801"/>
            <a:ext cx="1292762" cy="46687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/>
              <a:t>對物件名稱按兩下即可修改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5654DC2-C370-4223-9171-7F3341FB10B2}"/>
              </a:ext>
            </a:extLst>
          </p:cNvPr>
          <p:cNvSpPr/>
          <p:nvPr/>
        </p:nvSpPr>
        <p:spPr>
          <a:xfrm>
            <a:off x="6242050" y="3038156"/>
            <a:ext cx="1352550" cy="23209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34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Callbacks </a:t>
            </a:r>
            <a:r>
              <a:rPr lang="zh-TW" altLang="en-US" dirty="0"/>
              <a:t>函式</a:t>
            </a:r>
            <a:endParaRPr lang="ko-KR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47C213-66ED-49AB-941F-544F7C7AB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7" y="1269393"/>
            <a:ext cx="5984805" cy="354639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B0F5C1E-5D1B-4A33-9C1D-BEED22EFF0BE}"/>
              </a:ext>
            </a:extLst>
          </p:cNvPr>
          <p:cNvSpPr/>
          <p:nvPr/>
        </p:nvSpPr>
        <p:spPr>
          <a:xfrm>
            <a:off x="4127500" y="3997006"/>
            <a:ext cx="920750" cy="1622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832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Callbacks </a:t>
            </a:r>
            <a:r>
              <a:rPr lang="zh-TW" altLang="en-US" dirty="0"/>
              <a:t>函式</a:t>
            </a:r>
            <a:endParaRPr lang="ko-KR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B026467-1076-4510-B9CA-89F9E0F8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267372"/>
            <a:ext cx="5976664" cy="35415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A83086-B136-4164-96AB-C19873C11D1C}"/>
              </a:ext>
            </a:extLst>
          </p:cNvPr>
          <p:cNvSpPr txBox="1"/>
          <p:nvPr/>
        </p:nvSpPr>
        <p:spPr>
          <a:xfrm>
            <a:off x="3550870" y="3507854"/>
            <a:ext cx="2042259" cy="272415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按下按鈕後執行的程式寫在這裡</a:t>
            </a:r>
          </a:p>
        </p:txBody>
      </p:sp>
    </p:spTree>
    <p:extLst>
      <p:ext uri="{BB962C8B-B14F-4D97-AF65-F5344CB8AC3E}">
        <p14:creationId xmlns:p14="http://schemas.microsoft.com/office/powerpoint/2010/main" val="3779417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建立私有屬性（</a:t>
            </a:r>
            <a:r>
              <a:rPr lang="en-US" altLang="zh-TW" dirty="0"/>
              <a:t>Private Property</a:t>
            </a:r>
            <a:r>
              <a:rPr lang="zh-TW" altLang="en-US" dirty="0"/>
              <a:t>）</a:t>
            </a:r>
            <a:endParaRPr lang="ko-KR" altLang="en-US" dirty="0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80335F6-4DC5-4EC7-A9E6-81617A6CD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6" y="1262547"/>
            <a:ext cx="5984807" cy="354639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2D6E328-CF44-418C-9847-84D065E13725}"/>
              </a:ext>
            </a:extLst>
          </p:cNvPr>
          <p:cNvSpPr/>
          <p:nvPr/>
        </p:nvSpPr>
        <p:spPr>
          <a:xfrm>
            <a:off x="2247900" y="1806256"/>
            <a:ext cx="1873250" cy="2892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434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建立私有屬性（</a:t>
            </a:r>
            <a:r>
              <a:rPr lang="en-US" altLang="zh-TW" dirty="0"/>
              <a:t>Private Property</a:t>
            </a:r>
            <a:r>
              <a:rPr lang="zh-TW" altLang="en-US" dirty="0"/>
              <a:t>）</a:t>
            </a:r>
            <a:endParaRPr lang="ko-KR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A7EC37A-5647-4340-B3A0-5384283B9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65" y="1262547"/>
            <a:ext cx="5981869" cy="354639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C174AD-7DD2-4361-89E8-049F105E7A45}"/>
              </a:ext>
            </a:extLst>
          </p:cNvPr>
          <p:cNvSpPr/>
          <p:nvPr/>
        </p:nvSpPr>
        <p:spPr>
          <a:xfrm>
            <a:off x="3225800" y="3190556"/>
            <a:ext cx="1060450" cy="27654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274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讀取影像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800" dirty="0" err="1"/>
              <a:t>app.img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imread</a:t>
            </a:r>
            <a:r>
              <a:rPr lang="en-US" altLang="zh-TW" sz="1800" dirty="0"/>
              <a:t>(</a:t>
            </a:r>
            <a:r>
              <a:rPr lang="en-US" altLang="zh-TW" sz="1800" dirty="0">
                <a:solidFill>
                  <a:srgbClr val="9F5FCF"/>
                </a:solidFill>
              </a:rPr>
              <a:t>'Test1.jpg'</a:t>
            </a:r>
            <a:r>
              <a:rPr lang="en-US" altLang="zh-TW" sz="1800" dirty="0"/>
              <a:t>);         </a:t>
            </a:r>
            <a:r>
              <a:rPr lang="en-US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讀取影像並存到 </a:t>
            </a:r>
            <a:r>
              <a:rPr lang="en-US" altLang="zh-TW" sz="1800" dirty="0" err="1">
                <a:solidFill>
                  <a:srgbClr val="92D050"/>
                </a:solidFill>
              </a:rPr>
              <a:t>img</a:t>
            </a:r>
            <a:endParaRPr lang="en-US" altLang="zh-TW" sz="1800" dirty="0">
              <a:solidFill>
                <a:srgbClr val="92D050"/>
              </a:solidFill>
            </a:endParaRPr>
          </a:p>
          <a:p>
            <a:pPr algn="l"/>
            <a:r>
              <a:rPr lang="en-US" altLang="zh-TW" sz="1800" dirty="0" err="1"/>
              <a:t>imshow</a:t>
            </a:r>
            <a:r>
              <a:rPr lang="en-US" altLang="zh-TW" sz="1800" dirty="0"/>
              <a:t>(</a:t>
            </a:r>
            <a:r>
              <a:rPr lang="en-US" altLang="zh-TW" sz="1800" dirty="0" err="1"/>
              <a:t>app.img</a:t>
            </a:r>
            <a:r>
              <a:rPr lang="en-US" altLang="zh-TW" sz="1800" dirty="0"/>
              <a:t>, </a:t>
            </a:r>
            <a:r>
              <a:rPr lang="en-US" altLang="zh-TW" sz="1800" dirty="0">
                <a:solidFill>
                  <a:srgbClr val="9F5FCF"/>
                </a:solidFill>
              </a:rPr>
              <a:t>'parent'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app.UIAxes</a:t>
            </a:r>
            <a:r>
              <a:rPr lang="en-US" altLang="zh-TW" sz="1800" dirty="0"/>
              <a:t>); </a:t>
            </a:r>
            <a:r>
              <a:rPr lang="en-US" altLang="zh-TW" sz="1800" dirty="0">
                <a:solidFill>
                  <a:srgbClr val="92D050"/>
                </a:solidFill>
              </a:rPr>
              <a:t>% </a:t>
            </a:r>
            <a:r>
              <a:rPr lang="zh-TW" altLang="en-US" sz="1800" dirty="0">
                <a:solidFill>
                  <a:srgbClr val="92D050"/>
                </a:solidFill>
              </a:rPr>
              <a:t>顯示影像在物件 </a:t>
            </a:r>
            <a:r>
              <a:rPr lang="en-US" altLang="zh-TW" sz="1800" dirty="0" err="1">
                <a:solidFill>
                  <a:srgbClr val="92D050"/>
                </a:solidFill>
              </a:rPr>
              <a:t>UIAxes</a:t>
            </a:r>
            <a:r>
              <a:rPr lang="en-US" altLang="zh-TW" sz="1800" dirty="0">
                <a:solidFill>
                  <a:srgbClr val="92D050"/>
                </a:solidFill>
              </a:rPr>
              <a:t> </a:t>
            </a:r>
            <a:r>
              <a:rPr lang="zh-TW" altLang="en-US" sz="1800" dirty="0">
                <a:solidFill>
                  <a:srgbClr val="92D050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09480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二值化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algn="l"/>
            <a:r>
              <a:rPr lang="en-US" altLang="zh-TW" sz="1600" dirty="0"/>
              <a:t>threshold = </a:t>
            </a:r>
            <a:r>
              <a:rPr lang="en-US" altLang="zh-TW" sz="1600" dirty="0" err="1"/>
              <a:t>app.ThresholdEditField.Value</a:t>
            </a:r>
            <a:r>
              <a:rPr lang="en-US" altLang="zh-TW" sz="1600" dirty="0"/>
              <a:t>;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取得輸入的數字</a:t>
            </a:r>
          </a:p>
          <a:p>
            <a:pPr algn="l"/>
            <a:r>
              <a:rPr lang="en-US" altLang="zh-TW" sz="1600" dirty="0" err="1"/>
              <a:t>img_new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;                      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建立新變數存放二值化後的影像</a:t>
            </a:r>
          </a:p>
          <a:p>
            <a:pPr algn="l"/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F0"/>
                </a:solidFill>
              </a:rPr>
              <a:t>for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= 1:size(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, 1)            </a:t>
            </a:r>
            <a:r>
              <a:rPr lang="en-US" altLang="zh-TW" sz="1600" dirty="0">
                <a:solidFill>
                  <a:srgbClr val="92D050"/>
                </a:solidFill>
              </a:rPr>
              <a:t>% size()</a:t>
            </a:r>
            <a:r>
              <a:rPr lang="zh-TW" altLang="en-US" sz="1600" dirty="0">
                <a:solidFill>
                  <a:srgbClr val="92D050"/>
                </a:solidFill>
              </a:rPr>
              <a:t>：回傳矩陣大小，</a:t>
            </a:r>
            <a:r>
              <a:rPr lang="en-US" altLang="zh-TW" sz="1600" dirty="0">
                <a:solidFill>
                  <a:srgbClr val="92D050"/>
                </a:solidFill>
              </a:rPr>
              <a:t>size(</a:t>
            </a:r>
            <a:r>
              <a:rPr lang="en-US" altLang="zh-TW" sz="1600" dirty="0" err="1">
                <a:solidFill>
                  <a:srgbClr val="92D050"/>
                </a:solidFill>
              </a:rPr>
              <a:t>img</a:t>
            </a:r>
            <a:r>
              <a:rPr lang="en-US" altLang="zh-TW" sz="1600" dirty="0">
                <a:solidFill>
                  <a:srgbClr val="92D050"/>
                </a:solidFill>
              </a:rPr>
              <a:t>, 1) </a:t>
            </a:r>
            <a:r>
              <a:rPr lang="zh-TW" altLang="en-US" sz="1600" dirty="0">
                <a:solidFill>
                  <a:srgbClr val="92D050"/>
                </a:solidFill>
              </a:rPr>
              <a:t>回傳列數，</a:t>
            </a:r>
          </a:p>
          <a:p>
            <a:pPr algn="l"/>
            <a:r>
              <a:rPr lang="zh-TW" altLang="en-US" sz="1600" dirty="0"/>
              <a:t>        </a:t>
            </a:r>
            <a:r>
              <a:rPr lang="en-US" altLang="zh-TW" sz="1600" dirty="0">
                <a:solidFill>
                  <a:srgbClr val="00B0F0"/>
                </a:solidFill>
              </a:rPr>
              <a:t>for</a:t>
            </a:r>
            <a:r>
              <a:rPr lang="en-US" altLang="zh-TW" sz="1600" dirty="0"/>
              <a:t> j = 1:size(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, 2)        </a:t>
            </a:r>
            <a:r>
              <a:rPr lang="en-US" altLang="zh-TW" sz="1600" dirty="0">
                <a:solidFill>
                  <a:srgbClr val="92D050"/>
                </a:solidFill>
              </a:rPr>
              <a:t>% size(</a:t>
            </a:r>
            <a:r>
              <a:rPr lang="en-US" altLang="zh-TW" sz="1600" dirty="0" err="1">
                <a:solidFill>
                  <a:srgbClr val="92D050"/>
                </a:solidFill>
              </a:rPr>
              <a:t>img</a:t>
            </a:r>
            <a:r>
              <a:rPr lang="en-US" altLang="zh-TW" sz="1600" dirty="0">
                <a:solidFill>
                  <a:srgbClr val="92D050"/>
                </a:solidFill>
              </a:rPr>
              <a:t>, 2) </a:t>
            </a:r>
            <a:r>
              <a:rPr lang="zh-TW" altLang="en-US" sz="1600" dirty="0">
                <a:solidFill>
                  <a:srgbClr val="92D050"/>
                </a:solidFill>
              </a:rPr>
              <a:t>回傳行數</a:t>
            </a:r>
          </a:p>
          <a:p>
            <a:pPr algn="l"/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if</a:t>
            </a:r>
            <a:r>
              <a:rPr lang="en-US" altLang="zh-TW" sz="1600" dirty="0"/>
              <a:t>(</a:t>
            </a:r>
            <a:r>
              <a:rPr lang="en-US" altLang="zh-TW" sz="1600" dirty="0" err="1"/>
              <a:t>app.img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&gt; threshold)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如果灰度值大於閥值，則此像素為白色</a:t>
            </a:r>
          </a:p>
          <a:p>
            <a:pPr algn="l"/>
            <a:r>
              <a:rPr lang="zh-TW" altLang="en-US" sz="1600" dirty="0"/>
              <a:t>                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= 255;</a:t>
            </a:r>
          </a:p>
          <a:p>
            <a:pPr algn="l"/>
            <a:r>
              <a:rPr lang="en-US" altLang="zh-TW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else</a:t>
            </a:r>
            <a:r>
              <a:rPr lang="en-US" altLang="zh-TW" sz="1600" dirty="0"/>
              <a:t>                          </a:t>
            </a:r>
            <a:r>
              <a:rPr lang="en-US" altLang="zh-TW" sz="1600" dirty="0">
                <a:solidFill>
                  <a:srgbClr val="92D050"/>
                </a:solidFill>
              </a:rPr>
              <a:t>% </a:t>
            </a:r>
            <a:r>
              <a:rPr lang="zh-TW" altLang="en-US" sz="1600" dirty="0">
                <a:solidFill>
                  <a:srgbClr val="92D050"/>
                </a:solidFill>
              </a:rPr>
              <a:t>反之，則此像素為黑色</a:t>
            </a:r>
          </a:p>
          <a:p>
            <a:pPr algn="l"/>
            <a:r>
              <a:rPr lang="zh-TW" altLang="en-US" sz="1600" dirty="0"/>
              <a:t>                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i,j</a:t>
            </a:r>
            <a:r>
              <a:rPr lang="en-US" altLang="zh-TW" sz="1600" dirty="0"/>
              <a:t>) = 0;</a:t>
            </a:r>
          </a:p>
          <a:p>
            <a:pPr algn="l"/>
            <a:r>
              <a:rPr lang="en-US" altLang="zh-TW" sz="1600" dirty="0"/>
              <a:t>        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/>
              <a:t>    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/>
              <a:t>    </a:t>
            </a:r>
            <a:r>
              <a:rPr lang="en-US" altLang="zh-TW" sz="1600" dirty="0">
                <a:solidFill>
                  <a:srgbClr val="00B0F0"/>
                </a:solidFill>
              </a:rPr>
              <a:t>end</a:t>
            </a:r>
          </a:p>
          <a:p>
            <a:pPr algn="l"/>
            <a:r>
              <a:rPr lang="en-US" altLang="zh-TW" sz="1600" dirty="0" err="1"/>
              <a:t>imshow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img_new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rgbClr val="9F5FCF"/>
                </a:solidFill>
              </a:rPr>
              <a:t>'parent'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app.UIAxes</a:t>
            </a:r>
            <a:r>
              <a:rPr lang="en-US" altLang="zh-TW" sz="1600" dirty="0"/>
              <a:t>);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212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1-1 MATLAB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 </a:t>
            </a:r>
            <a:r>
              <a:rPr lang="zh-TW" altLang="en-US" sz="1800" dirty="0"/>
              <a:t>是 </a:t>
            </a:r>
            <a:r>
              <a:rPr lang="en-US" altLang="zh-TW" sz="1800" dirty="0" err="1"/>
              <a:t>MATrix</a:t>
            </a:r>
            <a:r>
              <a:rPr lang="en-US" altLang="zh-TW" sz="1800" dirty="0"/>
              <a:t> </a:t>
            </a:r>
            <a:r>
              <a:rPr lang="en-US" altLang="zh-TW" sz="1800" dirty="0" err="1"/>
              <a:t>LABoratory</a:t>
            </a:r>
            <a:r>
              <a:rPr lang="en-US" altLang="zh-TW" sz="1800" dirty="0"/>
              <a:t> </a:t>
            </a:r>
            <a:r>
              <a:rPr lang="zh-TW" altLang="en-US" sz="1800" dirty="0"/>
              <a:t>的縮寫，是一款由美國 </a:t>
            </a:r>
            <a:r>
              <a:rPr lang="en-US" altLang="zh-TW" sz="1800" dirty="0"/>
              <a:t>The MathWorks </a:t>
            </a:r>
            <a:r>
              <a:rPr lang="zh-TW" altLang="en-US" sz="1800" dirty="0"/>
              <a:t>公司出品的商業數學軟體。</a:t>
            </a:r>
            <a:r>
              <a:rPr lang="en-US" altLang="zh-TW" sz="1800" dirty="0"/>
              <a:t>MATLAB </a:t>
            </a:r>
            <a:r>
              <a:rPr lang="zh-TW" altLang="en-US" sz="1800" dirty="0"/>
              <a:t>是一種用於演算法開發、資料視覺化、資料分析以及數值計算的進階技術計算語言和互動式環境。除了矩陣運算、繪製函數</a:t>
            </a:r>
            <a:r>
              <a:rPr lang="en-US" altLang="zh-TW" sz="1800" dirty="0"/>
              <a:t>/</a:t>
            </a:r>
            <a:r>
              <a:rPr lang="zh-TW" altLang="en-US" sz="1800" dirty="0"/>
              <a:t>資料圖像等常用功能外，</a:t>
            </a:r>
            <a:r>
              <a:rPr lang="en-US" altLang="zh-TW" sz="1800" dirty="0"/>
              <a:t>MATLAB </a:t>
            </a:r>
            <a:r>
              <a:rPr lang="zh-TW" altLang="en-US" sz="1800" dirty="0"/>
              <a:t>還可以用來建立使用者介面及與呼叫其它語言（包括 </a:t>
            </a:r>
            <a:r>
              <a:rPr lang="en-US" altLang="zh-TW" sz="1800" dirty="0"/>
              <a:t>C</a:t>
            </a:r>
            <a:r>
              <a:rPr lang="zh-TW" altLang="en-US" sz="1800" dirty="0"/>
              <a:t>、</a:t>
            </a:r>
            <a:r>
              <a:rPr lang="en-US" altLang="zh-TW" sz="1800" dirty="0"/>
              <a:t>C++</a:t>
            </a:r>
            <a:r>
              <a:rPr lang="zh-TW" altLang="en-US" sz="1800" dirty="0"/>
              <a:t>、</a:t>
            </a:r>
            <a:r>
              <a:rPr lang="en-US" altLang="zh-TW" sz="1800" dirty="0"/>
              <a:t>Java</a:t>
            </a:r>
            <a:r>
              <a:rPr lang="zh-TW" altLang="en-US" sz="1800" dirty="0"/>
              <a:t>、</a:t>
            </a:r>
            <a:r>
              <a:rPr lang="en-US" altLang="zh-TW" sz="1800" dirty="0"/>
              <a:t>Python </a:t>
            </a:r>
            <a:r>
              <a:rPr lang="zh-TW" altLang="en-US" sz="1800" dirty="0"/>
              <a:t>和 </a:t>
            </a:r>
            <a:r>
              <a:rPr lang="en-US" altLang="zh-TW" sz="1800" dirty="0"/>
              <a:t>FORTRAN</a:t>
            </a:r>
            <a:r>
              <a:rPr lang="zh-TW" altLang="en-US" sz="1800" dirty="0"/>
              <a:t>）編寫的程式。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儘管 </a:t>
            </a:r>
            <a:r>
              <a:rPr lang="en-US" altLang="zh-TW" sz="1800" dirty="0"/>
              <a:t>MATLAB </a:t>
            </a:r>
            <a:r>
              <a:rPr lang="zh-TW" altLang="en-US" sz="1800" dirty="0"/>
              <a:t>主要用於數值運算，但利用為數眾多的附加工具箱（</a:t>
            </a:r>
            <a:r>
              <a:rPr lang="en-US" altLang="zh-TW" sz="1800" dirty="0"/>
              <a:t>Toolbox</a:t>
            </a:r>
            <a:r>
              <a:rPr lang="zh-TW" altLang="en-US" sz="1800" dirty="0"/>
              <a:t>）它也適合不同領域的應用，例如控制系統設計與分析、圖像處理、訊號處理與通訊、金融建模和分析等。另外還有一個配套軟體包 </a:t>
            </a:r>
            <a:r>
              <a:rPr lang="en-US" altLang="zh-TW" sz="1800" dirty="0"/>
              <a:t>Simulink</a:t>
            </a:r>
            <a:r>
              <a:rPr lang="zh-TW" altLang="en-US" sz="1800" dirty="0"/>
              <a:t>，提供一個視覺化開發環境，常用於系統類比、動態</a:t>
            </a:r>
            <a:r>
              <a:rPr lang="en-US" altLang="zh-TW" sz="1800" dirty="0"/>
              <a:t>/</a:t>
            </a:r>
            <a:r>
              <a:rPr lang="zh-TW" altLang="en-US" sz="1800" dirty="0"/>
              <a:t>嵌入式系統開發等方面。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74A56C-DBDB-4317-A719-A1B9F8A4CCE5}"/>
              </a:ext>
            </a:extLst>
          </p:cNvPr>
          <p:cNvSpPr txBox="1"/>
          <p:nvPr/>
        </p:nvSpPr>
        <p:spPr>
          <a:xfrm>
            <a:off x="3634884" y="4515966"/>
            <a:ext cx="18742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hlinkClick r:id="rId2"/>
              </a:rPr>
              <a:t>https://zh.wikipedia.org/wiki/MATLAB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711826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執行</a:t>
            </a:r>
            <a:endParaRPr lang="ko-KR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FF6806-8593-45D4-86E9-941EBDB6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86" y="1499652"/>
            <a:ext cx="3856828" cy="30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6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zh-TW" altLang="en-US" dirty="0"/>
              <a:t>參考資料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</a:t>
            </a:r>
            <a:r>
              <a:rPr lang="zh-TW" altLang="en-US" sz="1800" dirty="0"/>
              <a:t>程式設計：入門篇</a:t>
            </a:r>
            <a:endParaRPr lang="en-US" altLang="zh-TW" sz="1800" dirty="0"/>
          </a:p>
          <a:p>
            <a:pPr algn="l"/>
            <a:r>
              <a:rPr lang="en-US" altLang="zh-TW" sz="1800" dirty="0">
                <a:hlinkClick r:id="rId2"/>
              </a:rPr>
              <a:t>http://mirlab.org/jang/books/matlabProgramming4beginner/</a:t>
            </a:r>
            <a:endParaRPr lang="en-US" altLang="zh-TW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1800" dirty="0"/>
              <a:t>MATLAB</a:t>
            </a:r>
            <a:r>
              <a:rPr lang="zh-TW" altLang="en-US" sz="1800" dirty="0"/>
              <a:t> </a:t>
            </a:r>
            <a:r>
              <a:rPr lang="en-US" altLang="zh-TW" sz="1800" dirty="0"/>
              <a:t>Documentation</a:t>
            </a:r>
          </a:p>
          <a:p>
            <a:pPr algn="l"/>
            <a:r>
              <a:rPr lang="en-US" altLang="zh-TW" sz="1800" dirty="0">
                <a:hlinkClick r:id="rId3"/>
              </a:rPr>
              <a:t>https://www.mathworks.com/help/index.html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92944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操作介面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83" y="2847539"/>
            <a:ext cx="1292762" cy="701430"/>
          </a:xfrm>
        </p:spPr>
        <p:txBody>
          <a:bodyPr anchor="t"/>
          <a:lstStyle/>
          <a:p>
            <a:r>
              <a:rPr lang="zh-TW" altLang="en-US" sz="2000" dirty="0"/>
              <a:t>顯示目前目錄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BE9D3C-05B7-40E2-82A8-45713796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8" y="1284067"/>
            <a:ext cx="6228184" cy="35033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607E63-A7C4-4A90-96D0-0EAC616BAE56}"/>
              </a:ext>
            </a:extLst>
          </p:cNvPr>
          <p:cNvSpPr/>
          <p:nvPr/>
        </p:nvSpPr>
        <p:spPr>
          <a:xfrm>
            <a:off x="1457257" y="1830150"/>
            <a:ext cx="1350000" cy="27363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40B4B5-69C2-4DCD-A76B-707A1BB44591}"/>
              </a:ext>
            </a:extLst>
          </p:cNvPr>
          <p:cNvSpPr/>
          <p:nvPr/>
        </p:nvSpPr>
        <p:spPr>
          <a:xfrm>
            <a:off x="2828061" y="3702358"/>
            <a:ext cx="3510000" cy="86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81E0A-5D42-4F5F-BB37-A6716AFCA583}"/>
              </a:ext>
            </a:extLst>
          </p:cNvPr>
          <p:cNvSpPr/>
          <p:nvPr/>
        </p:nvSpPr>
        <p:spPr>
          <a:xfrm>
            <a:off x="2828061" y="1830150"/>
            <a:ext cx="3508684" cy="185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BE098A-1E21-4679-9CC4-BAE47B391008}"/>
              </a:ext>
            </a:extLst>
          </p:cNvPr>
          <p:cNvSpPr/>
          <p:nvPr/>
        </p:nvSpPr>
        <p:spPr>
          <a:xfrm>
            <a:off x="6356896" y="1830150"/>
            <a:ext cx="1332000" cy="2736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E93F6C-C261-4857-ACFB-5AD061DBFD6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259632" y="3198254"/>
            <a:ext cx="197625" cy="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AB43A28-805D-4C9D-B7F1-0DCC9BDE85F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83061" y="4566358"/>
            <a:ext cx="0" cy="25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版面配置區 27">
            <a:extLst>
              <a:ext uri="{FF2B5EF4-FFF2-40B4-BE49-F238E27FC236}">
                <a16:creationId xmlns:a16="http://schemas.microsoft.com/office/drawing/2014/main" id="{60D1CABA-19F2-480A-B32A-086512AF9A6A}"/>
              </a:ext>
            </a:extLst>
          </p:cNvPr>
          <p:cNvSpPr txBox="1">
            <a:spLocks/>
          </p:cNvSpPr>
          <p:nvPr/>
        </p:nvSpPr>
        <p:spPr>
          <a:xfrm>
            <a:off x="3721882" y="4761962"/>
            <a:ext cx="1721041" cy="38153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命令視窗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B4B7208-01D1-4FCC-AF9D-4A8CCBB0B6FA}"/>
              </a:ext>
            </a:extLst>
          </p:cNvPr>
          <p:cNvCxnSpPr>
            <a:stCxn id="9" idx="3"/>
          </p:cNvCxnSpPr>
          <p:nvPr/>
        </p:nvCxnSpPr>
        <p:spPr>
          <a:xfrm>
            <a:off x="7688896" y="3198254"/>
            <a:ext cx="1954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AC547C79-7B6D-43A7-9E9E-4682EBC1CC12}"/>
              </a:ext>
            </a:extLst>
          </p:cNvPr>
          <p:cNvSpPr txBox="1">
            <a:spLocks/>
          </p:cNvSpPr>
          <p:nvPr/>
        </p:nvSpPr>
        <p:spPr>
          <a:xfrm>
            <a:off x="7799253" y="3002789"/>
            <a:ext cx="1292762" cy="39093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檢視變數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F42D583-7CD7-4224-AAF5-E0FD8DDA2F09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582402" y="1203598"/>
            <a:ext cx="1" cy="626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版面配置區 27">
            <a:extLst>
              <a:ext uri="{FF2B5EF4-FFF2-40B4-BE49-F238E27FC236}">
                <a16:creationId xmlns:a16="http://schemas.microsoft.com/office/drawing/2014/main" id="{9B4AC6E6-6FC2-4BF7-9E11-029D466CA49D}"/>
              </a:ext>
            </a:extLst>
          </p:cNvPr>
          <p:cNvSpPr txBox="1">
            <a:spLocks/>
          </p:cNvSpPr>
          <p:nvPr/>
        </p:nvSpPr>
        <p:spPr>
          <a:xfrm>
            <a:off x="3711479" y="878456"/>
            <a:ext cx="1721041" cy="38153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編輯器</a:t>
            </a:r>
          </a:p>
        </p:txBody>
      </p:sp>
    </p:spTree>
    <p:extLst>
      <p:ext uri="{BB962C8B-B14F-4D97-AF65-F5344CB8AC3E}">
        <p14:creationId xmlns:p14="http://schemas.microsoft.com/office/powerpoint/2010/main" val="315051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165777"/>
            <a:ext cx="5183560" cy="473576"/>
          </a:xfrm>
        </p:spPr>
        <p:txBody>
          <a:bodyPr/>
          <a:lstStyle/>
          <a:p>
            <a:r>
              <a:rPr lang="en-US" altLang="ko-KR" dirty="0"/>
              <a:t>Section </a:t>
            </a:r>
            <a:r>
              <a:rPr lang="en-US" altLang="zh-TW" dirty="0"/>
              <a:t>02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0440" y="2639353"/>
            <a:ext cx="5183560" cy="288032"/>
          </a:xfrm>
        </p:spPr>
        <p:txBody>
          <a:bodyPr/>
          <a:lstStyle/>
          <a:p>
            <a:pPr lvl="0"/>
            <a:r>
              <a:rPr lang="zh-TW" altLang="en-US" dirty="0"/>
              <a:t>基本運算</a:t>
            </a:r>
            <a:endParaRPr lang="en-US" altLang="ko-KR" dirty="0"/>
          </a:p>
        </p:txBody>
      </p:sp>
      <p:sp>
        <p:nvSpPr>
          <p:cNvPr id="6" name="Rounded Rectangle 32">
            <a:extLst>
              <a:ext uri="{FF2B5EF4-FFF2-40B4-BE49-F238E27FC236}">
                <a16:creationId xmlns:a16="http://schemas.microsoft.com/office/drawing/2014/main" id="{A8C25879-7162-41DE-B471-F328088A22B0}"/>
              </a:ext>
            </a:extLst>
          </p:cNvPr>
          <p:cNvSpPr/>
          <p:nvPr/>
        </p:nvSpPr>
        <p:spPr>
          <a:xfrm>
            <a:off x="1835696" y="2335091"/>
            <a:ext cx="576064" cy="5760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23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2-1 </a:t>
            </a:r>
            <a:r>
              <a:rPr lang="zh-TW" altLang="en-US" dirty="0"/>
              <a:t>變數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2754052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宣告變數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x = 3</a:t>
            </a:r>
          </a:p>
          <a:p>
            <a:pPr algn="l"/>
            <a:r>
              <a:rPr lang="en-US" altLang="zh-TW" sz="1800" dirty="0"/>
              <a:t>x =</a:t>
            </a:r>
          </a:p>
          <a:p>
            <a:pPr algn="l"/>
            <a:r>
              <a:rPr lang="en-US" altLang="zh-TW" sz="1800" dirty="0"/>
              <a:t>     3</a:t>
            </a:r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x = (5 * 2 + 3.5) / 5 </a:t>
            </a:r>
          </a:p>
          <a:p>
            <a:pPr algn="l"/>
            <a:r>
              <a:rPr lang="en-US" altLang="zh-TW" sz="1800" dirty="0"/>
              <a:t>x =</a:t>
            </a:r>
          </a:p>
          <a:p>
            <a:pPr algn="l"/>
            <a:r>
              <a:rPr lang="en-US" altLang="zh-TW" sz="1800" dirty="0"/>
              <a:t>    2.7000</a:t>
            </a:r>
          </a:p>
        </p:txBody>
      </p:sp>
    </p:spTree>
    <p:extLst>
      <p:ext uri="{BB962C8B-B14F-4D97-AF65-F5344CB8AC3E}">
        <p14:creationId xmlns:p14="http://schemas.microsoft.com/office/powerpoint/2010/main" val="368818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宣告向量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en-US" altLang="zh-TW" sz="1800" dirty="0"/>
              <a:t>&gt;&gt; v = [1 2 3 4]</a:t>
            </a:r>
          </a:p>
          <a:p>
            <a:pPr algn="l"/>
            <a:r>
              <a:rPr lang="en-US" altLang="zh-TW" sz="1800" dirty="0"/>
              <a:t>v =</a:t>
            </a:r>
          </a:p>
          <a:p>
            <a:pPr algn="l"/>
            <a:r>
              <a:rPr lang="en-US" altLang="zh-TW" sz="1800" dirty="0"/>
              <a:t>     1     2     3     4</a:t>
            </a:r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&gt;&gt; v = [1, 2, 3, 4]</a:t>
            </a:r>
          </a:p>
          <a:p>
            <a:pPr algn="l"/>
            <a:r>
              <a:rPr lang="en-US" altLang="zh-TW" sz="1800" dirty="0"/>
              <a:t>v =</a:t>
            </a:r>
          </a:p>
          <a:p>
            <a:pPr algn="l"/>
            <a:r>
              <a:rPr lang="en-US" altLang="zh-TW" sz="1800" dirty="0"/>
              <a:t>     1     2     3     4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9716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4559"/>
            <a:ext cx="9144000" cy="576064"/>
          </a:xfrm>
        </p:spPr>
        <p:txBody>
          <a:bodyPr/>
          <a:lstStyle/>
          <a:p>
            <a:r>
              <a:rPr lang="en-US" altLang="zh-TW" dirty="0"/>
              <a:t>2-2 </a:t>
            </a:r>
            <a:r>
              <a:rPr lang="zh-TW" altLang="en-US" dirty="0"/>
              <a:t>向量與矩陣</a:t>
            </a:r>
            <a:endParaRPr lang="ko-KR" altLang="en-US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8E53FC63-1097-464A-A245-5CC05FB2F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88" y="1262547"/>
            <a:ext cx="8388424" cy="3546394"/>
          </a:xfrm>
        </p:spPr>
        <p:txBody>
          <a:bodyPr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dirty="0"/>
              <a:t>宣告矩陣</a:t>
            </a:r>
            <a:endParaRPr lang="en-US" altLang="zh-TW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algn="l"/>
            <a:r>
              <a:rPr lang="pt-BR" altLang="zh-TW" sz="1800" dirty="0"/>
              <a:t>&gt;&gt; A = [1 2 3 4; 5 6 7 8; 9 10 11 12]</a:t>
            </a:r>
          </a:p>
          <a:p>
            <a:pPr algn="l"/>
            <a:r>
              <a:rPr lang="pt-BR" altLang="zh-TW" sz="1800" dirty="0"/>
              <a:t>A =</a:t>
            </a:r>
          </a:p>
          <a:p>
            <a:pPr algn="l"/>
            <a:r>
              <a:rPr lang="pt-BR" altLang="zh-TW" sz="1800" dirty="0"/>
              <a:t>     1     2     3     4</a:t>
            </a:r>
          </a:p>
          <a:p>
            <a:pPr algn="l"/>
            <a:r>
              <a:rPr lang="pt-BR" altLang="zh-TW" sz="1800" dirty="0"/>
              <a:t>     5     6     7     8</a:t>
            </a:r>
          </a:p>
          <a:p>
            <a:pPr algn="l"/>
            <a:r>
              <a:rPr lang="pt-BR" altLang="zh-TW" sz="1800" dirty="0"/>
              <a:t>     9    10    11    12</a:t>
            </a:r>
            <a:endParaRPr lang="en-US" altLang="zh-TW" sz="1800" dirty="0"/>
          </a:p>
          <a:p>
            <a:pPr algn="l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2847027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Words>1202</Words>
  <Application>Microsoft Office PowerPoint</Application>
  <PresentationFormat>如螢幕大小 (16:9)</PresentationFormat>
  <Paragraphs>262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庭維 郭</cp:lastModifiedBy>
  <cp:revision>205</cp:revision>
  <dcterms:created xsi:type="dcterms:W3CDTF">2016-12-05T23:26:54Z</dcterms:created>
  <dcterms:modified xsi:type="dcterms:W3CDTF">2021-10-14T07:55:10Z</dcterms:modified>
</cp:coreProperties>
</file>